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95" r:id="rId3"/>
    <p:sldId id="296" r:id="rId4"/>
    <p:sldId id="297" r:id="rId5"/>
    <p:sldId id="298" r:id="rId6"/>
    <p:sldId id="300" r:id="rId7"/>
    <p:sldId id="301" r:id="rId8"/>
    <p:sldId id="302" r:id="rId9"/>
    <p:sldId id="299"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11/26/2018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1.emf"/><Relationship Id="rId5" Type="http://schemas.openxmlformats.org/officeDocument/2006/relationships/oleObject" Target="../embeddings/oleObject10.bin"/><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3.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4.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15.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17.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18.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19.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20.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2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image" Target="../media/image2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751618"/>
            <a:ext cx="7416824" cy="4524315"/>
          </a:xfrm>
          <a:prstGeom prst="rect">
            <a:avLst/>
          </a:prstGeom>
        </p:spPr>
        <p:txBody>
          <a:bodyPr wrap="square">
            <a:spAutoFit/>
          </a:bodyPr>
          <a:lstStyle/>
          <a:p>
            <a:pPr lvl="0"/>
            <a:r>
              <a:rPr lang="en-US" sz="3200" b="1" dirty="0" err="1" smtClean="0">
                <a:solidFill>
                  <a:srgbClr val="7030A0"/>
                </a:solidFill>
                <a:cs typeface="+mj-cs"/>
              </a:rPr>
              <a:t>Lec</a:t>
            </a:r>
            <a:r>
              <a:rPr lang="en-US" sz="3200" b="1" dirty="0" smtClean="0">
                <a:solidFill>
                  <a:srgbClr val="7030A0"/>
                </a:solidFill>
                <a:cs typeface="+mj-cs"/>
              </a:rPr>
              <a:t> 7                                             </a:t>
            </a:r>
            <a:r>
              <a:rPr lang="en-US" sz="3200" b="1" dirty="0" smtClean="0">
                <a:solidFill>
                  <a:srgbClr val="7030A0"/>
                </a:solidFill>
                <a:cs typeface="+mj-cs"/>
              </a:rPr>
              <a:t>5th stage</a:t>
            </a:r>
          </a:p>
          <a:p>
            <a:pPr lvl="0"/>
            <a:endParaRPr lang="en-US" sz="3200" b="1" dirty="0">
              <a:solidFill>
                <a:srgbClr val="7030A0"/>
              </a:solidFill>
              <a:cs typeface="+mj-cs"/>
            </a:endParaRPr>
          </a:p>
          <a:p>
            <a:pPr lvl="0"/>
            <a:r>
              <a:rPr lang="en-US" sz="3200" b="1" dirty="0" smtClean="0">
                <a:solidFill>
                  <a:srgbClr val="7030A0"/>
                </a:solidFill>
                <a:cs typeface="+mj-cs"/>
              </a:rPr>
              <a:t> </a:t>
            </a:r>
            <a:endParaRPr lang="en-US" sz="3200" b="1" dirty="0">
              <a:solidFill>
                <a:srgbClr val="7030A0"/>
              </a:solidFill>
              <a:cs typeface="+mj-cs"/>
            </a:endParaRPr>
          </a:p>
          <a:p>
            <a:pPr lvl="0"/>
            <a:r>
              <a:rPr lang="en-US" sz="3200" b="1" dirty="0" smtClean="0">
                <a:solidFill>
                  <a:srgbClr val="C00000"/>
                </a:solidFill>
                <a:cs typeface="+mj-cs"/>
              </a:rPr>
              <a:t>Organic Pharmaceutical  Chemistry IV</a:t>
            </a:r>
          </a:p>
          <a:p>
            <a:pPr lvl="0"/>
            <a:endParaRPr lang="en-US" sz="3200" b="1" dirty="0">
              <a:solidFill>
                <a:srgbClr val="C00000"/>
              </a:solidFill>
              <a:cs typeface="+mj-cs"/>
            </a:endParaRPr>
          </a:p>
          <a:p>
            <a:pPr lvl="0"/>
            <a:r>
              <a:rPr lang="en-US" sz="3200" b="1" dirty="0" smtClean="0">
                <a:solidFill>
                  <a:srgbClr val="C00000"/>
                </a:solidFill>
                <a:cs typeface="+mj-cs"/>
              </a:rPr>
              <a:t>                         2018-2019</a:t>
            </a:r>
          </a:p>
          <a:p>
            <a:pPr lvl="0"/>
            <a:r>
              <a:rPr lang="en-US" sz="3200" b="1" dirty="0">
                <a:solidFill>
                  <a:srgbClr val="002060"/>
                </a:solidFill>
                <a:cs typeface="Times New Roman"/>
              </a:rPr>
              <a:t>Assist prof. </a:t>
            </a:r>
            <a:r>
              <a:rPr lang="en-US" sz="3200" b="1" dirty="0" err="1">
                <a:solidFill>
                  <a:srgbClr val="002060"/>
                </a:solidFill>
                <a:cs typeface="Times New Roman"/>
              </a:rPr>
              <a:t>Dr.Rita</a:t>
            </a:r>
            <a:r>
              <a:rPr lang="en-US" sz="3200" b="1" dirty="0">
                <a:solidFill>
                  <a:srgbClr val="002060"/>
                </a:solidFill>
                <a:cs typeface="Times New Roman"/>
              </a:rPr>
              <a:t> Sabah Elias</a:t>
            </a:r>
          </a:p>
          <a:p>
            <a:pPr lvl="0"/>
            <a:r>
              <a:rPr lang="en-US" sz="3200" b="1" dirty="0">
                <a:solidFill>
                  <a:srgbClr val="002060"/>
                </a:solidFill>
                <a:cs typeface="Times New Roman"/>
              </a:rPr>
              <a:t>College of Pharmacy, university of </a:t>
            </a:r>
            <a:r>
              <a:rPr lang="en-US" sz="3200" b="1" dirty="0" err="1">
                <a:solidFill>
                  <a:srgbClr val="002060"/>
                </a:solidFill>
                <a:cs typeface="Times New Roman"/>
              </a:rPr>
              <a:t>Basrah</a:t>
            </a:r>
            <a:r>
              <a:rPr lang="en-US" sz="3200" b="1" dirty="0">
                <a:solidFill>
                  <a:srgbClr val="002060"/>
                </a:solidFill>
                <a:cs typeface="Times New Roman"/>
              </a:rPr>
              <a:t> </a:t>
            </a:r>
            <a:endParaRPr lang="ar-IQ" sz="3200" b="1" dirty="0">
              <a:solidFill>
                <a:srgbClr val="002060"/>
              </a:solidFill>
              <a:cs typeface="Times New Roman"/>
            </a:endParaRPr>
          </a:p>
          <a:p>
            <a:pPr lvl="0"/>
            <a:endParaRPr lang="ar-IQ" sz="3200" b="1" dirty="0">
              <a:solidFill>
                <a:srgbClr val="C00000"/>
              </a:solidFill>
              <a:cs typeface="+mj-cs"/>
            </a:endParaRPr>
          </a:p>
        </p:txBody>
      </p:sp>
    </p:spTree>
    <p:extLst>
      <p:ext uri="{BB962C8B-B14F-4D97-AF65-F5344CB8AC3E}">
        <p14:creationId xmlns:p14="http://schemas.microsoft.com/office/powerpoint/2010/main" val="326228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92696"/>
            <a:ext cx="7920880" cy="4893647"/>
          </a:xfrm>
          <a:prstGeom prst="rect">
            <a:avLst/>
          </a:prstGeom>
        </p:spPr>
        <p:txBody>
          <a:bodyPr wrap="square">
            <a:spAutoFit/>
          </a:bodyPr>
          <a:lstStyle/>
          <a:p>
            <a:pPr>
              <a:spcAft>
                <a:spcPts val="0"/>
              </a:spcAft>
            </a:pPr>
            <a:r>
              <a:rPr lang="en-US" sz="2400" b="1" dirty="0">
                <a:solidFill>
                  <a:srgbClr val="C00000"/>
                </a:solidFill>
                <a:latin typeface="Times New Roman"/>
                <a:ea typeface="Calibri"/>
                <a:cs typeface="Arial"/>
              </a:rPr>
              <a:t>Example of polymeric </a:t>
            </a:r>
            <a:r>
              <a:rPr lang="en-US" sz="2400" b="1" dirty="0" err="1">
                <a:solidFill>
                  <a:srgbClr val="C00000"/>
                </a:solidFill>
                <a:latin typeface="Times New Roman"/>
                <a:ea typeface="Calibri"/>
                <a:cs typeface="Arial"/>
              </a:rPr>
              <a:t>prodrug</a:t>
            </a:r>
            <a:r>
              <a:rPr lang="en-US" sz="2400" b="1" dirty="0">
                <a:solidFill>
                  <a:srgbClr val="C00000"/>
                </a:solidFill>
                <a:latin typeface="Times New Roman"/>
                <a:ea typeface="Calibri"/>
                <a:cs typeface="Arial"/>
              </a:rPr>
              <a:t> </a:t>
            </a:r>
            <a:endParaRPr lang="en-US" sz="2400" dirty="0">
              <a:ea typeface="Calibri"/>
              <a:cs typeface="Arial"/>
            </a:endParaRPr>
          </a:p>
          <a:p>
            <a:pPr>
              <a:spcAft>
                <a:spcPts val="0"/>
              </a:spcAft>
            </a:pPr>
            <a:r>
              <a:rPr lang="en-US" sz="2400" b="1" dirty="0">
                <a:solidFill>
                  <a:srgbClr val="C00000"/>
                </a:solidFill>
                <a:latin typeface="Times New Roman"/>
                <a:ea typeface="Calibri"/>
                <a:cs typeface="Arial"/>
              </a:rPr>
              <a:t> </a:t>
            </a:r>
            <a:endParaRPr lang="en-US" sz="2400" dirty="0">
              <a:ea typeface="Calibri"/>
              <a:cs typeface="Arial"/>
            </a:endParaRPr>
          </a:p>
          <a:p>
            <a:pPr>
              <a:spcAft>
                <a:spcPts val="0"/>
              </a:spcAft>
            </a:pPr>
            <a:r>
              <a:rPr lang="en-US" sz="2400" dirty="0">
                <a:latin typeface="Times New Roman"/>
                <a:ea typeface="Calibri"/>
                <a:cs typeface="Arial"/>
              </a:rPr>
              <a:t>Dextran possesses multiple hydroxyl groups and therefore can be easily conjugated with drugs and proteins with reactive groups either by direct conjugation or by incorporation of a spacer arm. After oral administration, the polymer is not significantly absorbed. Therefore, most of the effective applications of dextran as polymeric carriers are through injections.</a:t>
            </a:r>
            <a:endParaRPr lang="en-US" sz="2400" dirty="0">
              <a:ea typeface="Calibri"/>
              <a:cs typeface="Arial"/>
            </a:endParaRPr>
          </a:p>
          <a:p>
            <a:pPr>
              <a:spcAft>
                <a:spcPts val="0"/>
              </a:spcAft>
            </a:pPr>
            <a:r>
              <a:rPr lang="en-US" sz="2400" dirty="0">
                <a:latin typeface="Times New Roman"/>
                <a:ea typeface="Calibri"/>
                <a:cs typeface="Arial"/>
              </a:rPr>
              <a:t> </a:t>
            </a:r>
            <a:endParaRPr lang="en-US" sz="2400" dirty="0">
              <a:ea typeface="Calibri"/>
              <a:cs typeface="Arial"/>
            </a:endParaRPr>
          </a:p>
          <a:p>
            <a:pPr>
              <a:spcAft>
                <a:spcPts val="0"/>
              </a:spcAft>
            </a:pPr>
            <a:r>
              <a:rPr lang="en-US" sz="2400" dirty="0">
                <a:latin typeface="Times New Roman"/>
                <a:ea typeface="Calibri"/>
                <a:cs typeface="Arial"/>
              </a:rPr>
              <a:t>      Conjugates of </a:t>
            </a:r>
            <a:r>
              <a:rPr lang="en-US" sz="2400" dirty="0" err="1">
                <a:latin typeface="Times New Roman"/>
                <a:ea typeface="Calibri"/>
                <a:cs typeface="Arial"/>
              </a:rPr>
              <a:t>dextrans</a:t>
            </a:r>
            <a:r>
              <a:rPr lang="en-US" sz="2400" dirty="0">
                <a:latin typeface="Times New Roman"/>
                <a:ea typeface="Calibri"/>
                <a:cs typeface="Arial"/>
              </a:rPr>
              <a:t> with corticosteroids have been evaluated previously for the local delivery of steroids in colon as anti-inflammatory agents.</a:t>
            </a:r>
            <a:endParaRPr lang="en-US" sz="2400" dirty="0">
              <a:ea typeface="Calibri"/>
              <a:cs typeface="Arial"/>
            </a:endParaRPr>
          </a:p>
        </p:txBody>
      </p:sp>
    </p:spTree>
    <p:extLst>
      <p:ext uri="{BB962C8B-B14F-4D97-AF65-F5344CB8AC3E}">
        <p14:creationId xmlns:p14="http://schemas.microsoft.com/office/powerpoint/2010/main" val="3928487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037520050"/>
              </p:ext>
            </p:extLst>
          </p:nvPr>
        </p:nvGraphicFramePr>
        <p:xfrm>
          <a:off x="329178" y="476672"/>
          <a:ext cx="8485644" cy="5832648"/>
        </p:xfrm>
        <a:graphic>
          <a:graphicData uri="http://schemas.openxmlformats.org/presentationml/2006/ole">
            <mc:AlternateContent xmlns:mc="http://schemas.openxmlformats.org/markup-compatibility/2006">
              <mc:Choice xmlns:v="urn:schemas-microsoft-com:vml" Requires="v">
                <p:oleObj spid="_x0000_s88075" name="CS ChemDraw Drawing" r:id="rId3" imgW="13683645" imgH="8058786" progId="ChemDraw.Document.6.0">
                  <p:embed/>
                </p:oleObj>
              </mc:Choice>
              <mc:Fallback>
                <p:oleObj name="CS ChemDraw Drawing" r:id="rId3" imgW="13683645" imgH="8058786" progId="ChemDraw.Document.6.0">
                  <p:embed/>
                  <p:pic>
                    <p:nvPicPr>
                      <p:cNvPr id="0" name="Object 1"/>
                      <p:cNvPicPr>
                        <a:picLocks noChangeAspect="1" noChangeArrowheads="1"/>
                      </p:cNvPicPr>
                      <p:nvPr/>
                    </p:nvPicPr>
                    <p:blipFill>
                      <a:blip r:embed="rId4"/>
                      <a:srcRect/>
                      <a:stretch>
                        <a:fillRect/>
                      </a:stretch>
                    </p:blipFill>
                    <p:spPr bwMode="auto">
                      <a:xfrm>
                        <a:off x="329178" y="476672"/>
                        <a:ext cx="8485644" cy="5832648"/>
                      </a:xfrm>
                      <a:prstGeom prst="rect">
                        <a:avLst/>
                      </a:prstGeom>
                      <a:noFill/>
                    </p:spPr>
                  </p:pic>
                </p:oleObj>
              </mc:Fallback>
            </mc:AlternateContent>
          </a:graphicData>
        </a:graphic>
      </p:graphicFrame>
    </p:spTree>
    <p:extLst>
      <p:ext uri="{BB962C8B-B14F-4D97-AF65-F5344CB8AC3E}">
        <p14:creationId xmlns:p14="http://schemas.microsoft.com/office/powerpoint/2010/main" val="1011425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980728"/>
            <a:ext cx="8172400" cy="3089051"/>
          </a:xfrm>
          <a:prstGeom prst="rect">
            <a:avLst/>
          </a:prstGeom>
        </p:spPr>
        <p:txBody>
          <a:bodyPr wrap="square">
            <a:spAutoFit/>
          </a:bodyPr>
          <a:lstStyle/>
          <a:p>
            <a:pPr>
              <a:lnSpc>
                <a:spcPct val="115000"/>
              </a:lnSpc>
              <a:spcAft>
                <a:spcPts val="1000"/>
              </a:spcAft>
            </a:pPr>
            <a:r>
              <a:rPr lang="en-US" sz="1600" dirty="0">
                <a:ea typeface="Calibri"/>
                <a:cs typeface="Arial"/>
              </a:rPr>
              <a:t> </a:t>
            </a:r>
          </a:p>
          <a:p>
            <a:pPr>
              <a:spcAft>
                <a:spcPts val="0"/>
              </a:spcAft>
            </a:pPr>
            <a:r>
              <a:rPr lang="en-US" sz="2400" dirty="0">
                <a:latin typeface="Times New Roman"/>
                <a:ea typeface="Calibri"/>
                <a:cs typeface="Arial"/>
              </a:rPr>
              <a:t>methylprednisolone -succinate-dextran conjugate is more hydrophilic and has a larger molecular</a:t>
            </a:r>
            <a:endParaRPr lang="en-US" sz="2400" dirty="0">
              <a:ea typeface="Calibri"/>
              <a:cs typeface="Arial"/>
            </a:endParaRPr>
          </a:p>
          <a:p>
            <a:pPr>
              <a:spcAft>
                <a:spcPts val="0"/>
              </a:spcAft>
            </a:pPr>
            <a:r>
              <a:rPr lang="en-US" sz="2400" dirty="0">
                <a:latin typeface="Times New Roman"/>
                <a:ea typeface="Calibri"/>
                <a:cs typeface="Arial"/>
              </a:rPr>
              <a:t>weight, which may decrease its possibility of being absorbed into the systemic circulation through the small intestinal epithelial cells. When it arrives to the colon, the dextran structure is hydrolyzed quickly by endogenous </a:t>
            </a:r>
            <a:r>
              <a:rPr lang="en-US" sz="2400" dirty="0" err="1">
                <a:latin typeface="Times New Roman"/>
                <a:ea typeface="Calibri"/>
                <a:cs typeface="Arial"/>
              </a:rPr>
              <a:t>dextranase</a:t>
            </a:r>
            <a:r>
              <a:rPr lang="en-US" sz="2400" dirty="0">
                <a:latin typeface="Times New Roman"/>
                <a:ea typeface="Calibri"/>
                <a:cs typeface="Arial"/>
              </a:rPr>
              <a:t> and then the esterase breaks the ester bond to release the methylprednisolone</a:t>
            </a:r>
            <a:r>
              <a:rPr lang="en-US" dirty="0">
                <a:latin typeface="Times New Roman"/>
                <a:ea typeface="Calibri"/>
                <a:cs typeface="Arial"/>
              </a:rPr>
              <a:t>.</a:t>
            </a:r>
            <a:endParaRPr lang="ar-IQ" dirty="0"/>
          </a:p>
        </p:txBody>
      </p:sp>
    </p:spTree>
    <p:extLst>
      <p:ext uri="{BB962C8B-B14F-4D97-AF65-F5344CB8AC3E}">
        <p14:creationId xmlns:p14="http://schemas.microsoft.com/office/powerpoint/2010/main" val="2340033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353943"/>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Naproxen-Dextran </a:t>
            </a:r>
            <a:r>
              <a:rPr kumimoji="0" lang="en-US" sz="20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prodrug</a:t>
            </a: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rgbClr val="403152"/>
                </a:solidFill>
                <a:effectLst/>
                <a:latin typeface="Times New Roman" pitchFamily="18" charset="0"/>
                <a:ea typeface="Calibri" pitchFamily="34" charset="0"/>
                <a:cs typeface="Times New Roman" pitchFamily="18" charset="0"/>
              </a:rPr>
              <a:t>(long duration of action and reduced </a:t>
            </a:r>
            <a:r>
              <a:rPr kumimoji="0" lang="en-US" sz="2000" b="1" i="0" u="none" strike="noStrike" cap="none" normalizeH="0" baseline="0" dirty="0" err="1" smtClean="0">
                <a:ln>
                  <a:noFill/>
                </a:ln>
                <a:solidFill>
                  <a:srgbClr val="403152"/>
                </a:solidFill>
                <a:effectLst/>
                <a:latin typeface="Times New Roman" pitchFamily="18" charset="0"/>
                <a:ea typeface="Calibri" pitchFamily="34" charset="0"/>
                <a:cs typeface="Times New Roman" pitchFamily="18" charset="0"/>
              </a:rPr>
              <a:t>ulcerogeneicity</a:t>
            </a:r>
            <a:r>
              <a:rPr kumimoji="0" lang="en-US" sz="2000" b="1" i="0" u="none" strike="noStrike" cap="none" normalizeH="0" baseline="0" dirty="0" smtClean="0">
                <a:ln>
                  <a:noFill/>
                </a:ln>
                <a:solidFill>
                  <a:srgbClr val="403152"/>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03152"/>
                </a:solidFill>
                <a:effectLst/>
                <a:latin typeface="Times New Roman" pitchFamily="18" charset="0"/>
                <a:ea typeface="Calibri" pitchFamily="34" charset="0"/>
                <a:cs typeface="Times New Roman" pitchFamily="18" charset="0"/>
              </a:rPr>
              <a:t>1) Activate the hydroxyl groups of dextran (</a:t>
            </a:r>
            <a:r>
              <a:rPr kumimoji="0" lang="en-US" sz="2400" b="1" i="0" u="none" strike="noStrike" cap="none" normalizeH="0" baseline="0" dirty="0" err="1" smtClean="0">
                <a:ln>
                  <a:noFill/>
                </a:ln>
                <a:solidFill>
                  <a:srgbClr val="403152"/>
                </a:solidFill>
                <a:effectLst/>
                <a:latin typeface="Times New Roman" pitchFamily="18" charset="0"/>
                <a:ea typeface="Calibri" pitchFamily="34" charset="0"/>
                <a:cs typeface="Times New Roman" pitchFamily="18" charset="0"/>
              </a:rPr>
              <a:t>periodate</a:t>
            </a:r>
            <a:r>
              <a:rPr kumimoji="0" lang="en-US" sz="2400" b="1" i="0" u="none" strike="noStrike" cap="none" normalizeH="0" baseline="0" dirty="0" smtClean="0">
                <a:ln>
                  <a:noFill/>
                </a:ln>
                <a:solidFill>
                  <a:srgbClr val="403152"/>
                </a:solidFill>
                <a:effectLst/>
                <a:latin typeface="Times New Roman" pitchFamily="18" charset="0"/>
                <a:ea typeface="Calibri" pitchFamily="34" charset="0"/>
                <a:cs typeface="Times New Roman" pitchFamily="18" charset="0"/>
              </a:rPr>
              <a:t> oxidation)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610119914"/>
              </p:ext>
            </p:extLst>
          </p:nvPr>
        </p:nvGraphicFramePr>
        <p:xfrm>
          <a:off x="935596" y="1340768"/>
          <a:ext cx="7272808" cy="2110639"/>
        </p:xfrm>
        <a:graphic>
          <a:graphicData uri="http://schemas.openxmlformats.org/presentationml/2006/ole">
            <mc:AlternateContent xmlns:mc="http://schemas.openxmlformats.org/markup-compatibility/2006">
              <mc:Choice xmlns:v="urn:schemas-microsoft-com:vml" Requires="v">
                <p:oleObj spid="_x0000_s89108" name="CS ChemDraw Drawing" r:id="rId3" imgW="6224928" imgH="1808438" progId="ChemDraw.Document.6.0">
                  <p:embed/>
                </p:oleObj>
              </mc:Choice>
              <mc:Fallback>
                <p:oleObj name="CS ChemDraw Drawing" r:id="rId3" imgW="6224928" imgH="1808438" progId="ChemDraw.Document.6.0">
                  <p:embed/>
                  <p:pic>
                    <p:nvPicPr>
                      <p:cNvPr id="0" name="Object 1"/>
                      <p:cNvPicPr>
                        <a:picLocks noChangeAspect="1" noChangeArrowheads="1"/>
                      </p:cNvPicPr>
                      <p:nvPr/>
                    </p:nvPicPr>
                    <p:blipFill>
                      <a:blip r:embed="rId4"/>
                      <a:srcRect/>
                      <a:stretch>
                        <a:fillRect/>
                      </a:stretch>
                    </p:blipFill>
                    <p:spPr bwMode="auto">
                      <a:xfrm>
                        <a:off x="935596" y="1340768"/>
                        <a:ext cx="7272808" cy="2110639"/>
                      </a:xfrm>
                      <a:prstGeom prst="rect">
                        <a:avLst/>
                      </a:prstGeom>
                      <a:noFill/>
                    </p:spPr>
                  </p:pic>
                </p:oleObj>
              </mc:Fallback>
            </mc:AlternateContent>
          </a:graphicData>
        </a:graphic>
      </p:graphicFrame>
      <p:sp>
        <p:nvSpPr>
          <p:cNvPr id="4" name="Rectangle 3"/>
          <p:cNvSpPr>
            <a:spLocks noChangeArrowheads="1"/>
          </p:cNvSpPr>
          <p:nvPr/>
        </p:nvSpPr>
        <p:spPr bwMode="auto">
          <a:xfrm>
            <a:off x="0" y="1619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89403" y="3861048"/>
            <a:ext cx="84809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Carboxyl group of the active ingredient Naproxen was used for coupling.</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كائن 5"/>
          <p:cNvGraphicFramePr>
            <a:graphicFrameLocks noChangeAspect="1"/>
          </p:cNvGraphicFramePr>
          <p:nvPr>
            <p:extLst>
              <p:ext uri="{D42A27DB-BD31-4B8C-83A1-F6EECF244321}">
                <p14:modId xmlns:p14="http://schemas.microsoft.com/office/powerpoint/2010/main" val="3830134593"/>
              </p:ext>
            </p:extLst>
          </p:nvPr>
        </p:nvGraphicFramePr>
        <p:xfrm>
          <a:off x="683568" y="4675963"/>
          <a:ext cx="7886811" cy="1990661"/>
        </p:xfrm>
        <a:graphic>
          <a:graphicData uri="http://schemas.openxmlformats.org/presentationml/2006/ole">
            <mc:AlternateContent xmlns:mc="http://schemas.openxmlformats.org/markup-compatibility/2006">
              <mc:Choice xmlns:v="urn:schemas-microsoft-com:vml" Requires="v">
                <p:oleObj spid="_x0000_s89109" name="CS ChemDraw Drawing" r:id="rId5" imgW="6846951" imgH="1721739" progId="ChemDraw.Document.6.0">
                  <p:embed/>
                </p:oleObj>
              </mc:Choice>
              <mc:Fallback>
                <p:oleObj name="CS ChemDraw Drawing" r:id="rId5" imgW="6846951" imgH="1721739" progId="ChemDraw.Document.6.0">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568" y="4675963"/>
                        <a:ext cx="7886811" cy="1990661"/>
                      </a:xfrm>
                      <a:prstGeom prst="rect">
                        <a:avLst/>
                      </a:prstGeom>
                      <a:noFill/>
                    </p:spPr>
                  </p:pic>
                </p:oleObj>
              </mc:Fallback>
            </mc:AlternateContent>
          </a:graphicData>
        </a:graphic>
      </p:graphicFrame>
    </p:spTree>
    <p:extLst>
      <p:ext uri="{BB962C8B-B14F-4D97-AF65-F5344CB8AC3E}">
        <p14:creationId xmlns:p14="http://schemas.microsoft.com/office/powerpoint/2010/main" val="2668671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404664"/>
            <a:ext cx="615591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Spacer arm Ethanol amine (N-protection)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774506909"/>
              </p:ext>
            </p:extLst>
          </p:nvPr>
        </p:nvGraphicFramePr>
        <p:xfrm>
          <a:off x="582154" y="2060848"/>
          <a:ext cx="7979691" cy="1960612"/>
        </p:xfrm>
        <a:graphic>
          <a:graphicData uri="http://schemas.openxmlformats.org/presentationml/2006/ole">
            <mc:AlternateContent xmlns:mc="http://schemas.openxmlformats.org/markup-compatibility/2006">
              <mc:Choice xmlns:v="urn:schemas-microsoft-com:vml" Requires="v">
                <p:oleObj spid="_x0000_s90121" name="CS ChemDraw Drawing" r:id="rId3" imgW="6510147" imgH="1607439" progId="ChemDraw.Document.6.0">
                  <p:embed/>
                </p:oleObj>
              </mc:Choice>
              <mc:Fallback>
                <p:oleObj name="CS ChemDraw Drawing" r:id="rId3" imgW="6510147" imgH="160743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154" y="2060848"/>
                        <a:ext cx="7979691" cy="1960612"/>
                      </a:xfrm>
                      <a:prstGeom prst="rect">
                        <a:avLst/>
                      </a:prstGeom>
                      <a:noFill/>
                    </p:spPr>
                  </p:pic>
                </p:oleObj>
              </mc:Fallback>
            </mc:AlternateContent>
          </a:graphicData>
        </a:graphic>
      </p:graphicFrame>
    </p:spTree>
    <p:extLst>
      <p:ext uri="{BB962C8B-B14F-4D97-AF65-F5344CB8AC3E}">
        <p14:creationId xmlns:p14="http://schemas.microsoft.com/office/powerpoint/2010/main" val="1774046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573311631"/>
              </p:ext>
            </p:extLst>
          </p:nvPr>
        </p:nvGraphicFramePr>
        <p:xfrm>
          <a:off x="484000" y="1268760"/>
          <a:ext cx="8175999" cy="4391918"/>
        </p:xfrm>
        <a:graphic>
          <a:graphicData uri="http://schemas.openxmlformats.org/presentationml/2006/ole">
            <mc:AlternateContent xmlns:mc="http://schemas.openxmlformats.org/markup-compatibility/2006">
              <mc:Choice xmlns:v="urn:schemas-microsoft-com:vml" Requires="v">
                <p:oleObj spid="_x0000_s91145" name="CS ChemDraw Drawing" r:id="rId3" imgW="13802409" imgH="4644775" progId="ChemDraw.Document.6.0">
                  <p:embed/>
                </p:oleObj>
              </mc:Choice>
              <mc:Fallback>
                <p:oleObj name="CS ChemDraw Drawing" r:id="rId3" imgW="13802409" imgH="4644775" progId="ChemDraw.Document.6.0">
                  <p:embed/>
                  <p:pic>
                    <p:nvPicPr>
                      <p:cNvPr id="0" name="Object 1"/>
                      <p:cNvPicPr>
                        <a:picLocks noChangeAspect="1" noChangeArrowheads="1"/>
                      </p:cNvPicPr>
                      <p:nvPr/>
                    </p:nvPicPr>
                    <p:blipFill>
                      <a:blip r:embed="rId4"/>
                      <a:srcRect/>
                      <a:stretch>
                        <a:fillRect/>
                      </a:stretch>
                    </p:blipFill>
                    <p:spPr bwMode="auto">
                      <a:xfrm>
                        <a:off x="484000" y="1268760"/>
                        <a:ext cx="8175999" cy="4391918"/>
                      </a:xfrm>
                      <a:prstGeom prst="rect">
                        <a:avLst/>
                      </a:prstGeom>
                      <a:noFill/>
                    </p:spPr>
                  </p:pic>
                </p:oleObj>
              </mc:Fallback>
            </mc:AlternateContent>
          </a:graphicData>
        </a:graphic>
      </p:graphicFrame>
    </p:spTree>
    <p:extLst>
      <p:ext uri="{BB962C8B-B14F-4D97-AF65-F5344CB8AC3E}">
        <p14:creationId xmlns:p14="http://schemas.microsoft.com/office/powerpoint/2010/main" val="3024333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007" y="-32901"/>
            <a:ext cx="957486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667250" algn="l"/>
              </a:tabLst>
            </a:pPr>
            <a:r>
              <a:rPr kumimoji="0" lang="en-US" sz="2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Synthesis, of a macromolecular </a:t>
            </a:r>
            <a:r>
              <a:rPr kumimoji="0" lang="en-US" sz="2800" b="1" i="0" u="none" strike="noStrike" cap="none" normalizeH="0" baseline="0" dirty="0" err="1" smtClean="0">
                <a:ln>
                  <a:noFill/>
                </a:ln>
                <a:solidFill>
                  <a:srgbClr val="4F6228"/>
                </a:solidFill>
                <a:effectLst/>
                <a:latin typeface="Times New Roman" pitchFamily="18" charset="0"/>
                <a:ea typeface="Calibri" pitchFamily="34" charset="0"/>
                <a:cs typeface="Times New Roman" pitchFamily="18" charset="0"/>
              </a:rPr>
              <a:t>prodrug</a:t>
            </a:r>
            <a:r>
              <a:rPr kumimoji="0" lang="en-US" sz="2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 of  </a:t>
            </a:r>
            <a:r>
              <a:rPr kumimoji="0" lang="en-US" sz="2800" b="1" i="0" u="none" strike="noStrike" cap="none" normalizeH="0" baseline="0" dirty="0" err="1" smtClean="0">
                <a:ln>
                  <a:noFill/>
                </a:ln>
                <a:solidFill>
                  <a:srgbClr val="4F6228"/>
                </a:solidFill>
                <a:effectLst/>
                <a:latin typeface="Times New Roman" pitchFamily="18" charset="0"/>
                <a:ea typeface="Calibri" pitchFamily="34" charset="0"/>
                <a:cs typeface="Times New Roman" pitchFamily="18" charset="0"/>
              </a:rPr>
              <a:t>Didanosine</a:t>
            </a:r>
            <a:r>
              <a:rPr kumimoji="0" lang="en-US" sz="2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a:t>
            </a:r>
            <a:r>
              <a:rPr kumimoji="0" lang="en-US" sz="2800" b="1" i="0" u="none" strike="noStrike" cap="none" normalizeH="0" baseline="0" dirty="0" err="1" smtClean="0">
                <a:ln>
                  <a:noFill/>
                </a:ln>
                <a:solidFill>
                  <a:srgbClr val="4F6228"/>
                </a:solidFill>
                <a:effectLst/>
                <a:latin typeface="Times New Roman" pitchFamily="18" charset="0"/>
                <a:ea typeface="Calibri" pitchFamily="34" charset="0"/>
                <a:cs typeface="Times New Roman" pitchFamily="18" charset="0"/>
              </a:rPr>
              <a:t>ddI</a:t>
            </a:r>
            <a:r>
              <a:rPr kumimoji="0" lang="en-US" sz="2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66725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340016819"/>
              </p:ext>
            </p:extLst>
          </p:nvPr>
        </p:nvGraphicFramePr>
        <p:xfrm>
          <a:off x="739775" y="1039813"/>
          <a:ext cx="7964488" cy="4170362"/>
        </p:xfrm>
        <a:graphic>
          <a:graphicData uri="http://schemas.openxmlformats.org/presentationml/2006/ole">
            <mc:AlternateContent xmlns:mc="http://schemas.openxmlformats.org/markup-compatibility/2006">
              <mc:Choice xmlns:v="urn:schemas-microsoft-com:vml" Requires="v">
                <p:oleObj spid="_x0000_s92168" name="CS ChemDraw Drawing" r:id="rId3" imgW="6511627" imgH="3419667" progId="ChemDraw.Document.6.0">
                  <p:embed/>
                </p:oleObj>
              </mc:Choice>
              <mc:Fallback>
                <p:oleObj name="CS ChemDraw Drawing" r:id="rId3" imgW="6511627" imgH="3419667" progId="ChemDraw.Document.6.0">
                  <p:embed/>
                  <p:pic>
                    <p:nvPicPr>
                      <p:cNvPr id="0" name="Object 1"/>
                      <p:cNvPicPr>
                        <a:picLocks noChangeAspect="1" noChangeArrowheads="1"/>
                      </p:cNvPicPr>
                      <p:nvPr/>
                    </p:nvPicPr>
                    <p:blipFill>
                      <a:blip r:embed="rId4"/>
                      <a:srcRect/>
                      <a:stretch>
                        <a:fillRect/>
                      </a:stretch>
                    </p:blipFill>
                    <p:spPr bwMode="auto">
                      <a:xfrm>
                        <a:off x="739775" y="1039813"/>
                        <a:ext cx="7964488" cy="4170362"/>
                      </a:xfrm>
                      <a:prstGeom prst="rect">
                        <a:avLst/>
                      </a:prstGeom>
                      <a:noFill/>
                    </p:spPr>
                  </p:pic>
                </p:oleObj>
              </mc:Fallback>
            </mc:AlternateContent>
          </a:graphicData>
        </a:graphic>
      </p:graphicFrame>
      <p:sp>
        <p:nvSpPr>
          <p:cNvPr id="4" name="Rectangle 3"/>
          <p:cNvSpPr>
            <a:spLocks noChangeArrowheads="1"/>
          </p:cNvSpPr>
          <p:nvPr/>
        </p:nvSpPr>
        <p:spPr bwMode="auto">
          <a:xfrm>
            <a:off x="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82331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476672"/>
            <a:ext cx="7920880" cy="4893647"/>
          </a:xfrm>
          <a:prstGeom prst="rect">
            <a:avLst/>
          </a:prstGeom>
        </p:spPr>
        <p:txBody>
          <a:bodyPr wrap="square">
            <a:spAutoFit/>
          </a:bodyPr>
          <a:lstStyle/>
          <a:p>
            <a:pPr>
              <a:spcAft>
                <a:spcPts val="0"/>
              </a:spcAft>
            </a:pPr>
            <a:r>
              <a:rPr lang="en-US" sz="2400" dirty="0">
                <a:latin typeface="Times New Roman"/>
                <a:ea typeface="Calibri"/>
                <a:cs typeface="Arial"/>
              </a:rPr>
              <a:t>It is easily damaged by stomach acid which is the major reason for its low bioavailability.</a:t>
            </a:r>
            <a:r>
              <a:rPr lang="en-US" sz="2400" dirty="0">
                <a:ea typeface="Calibri"/>
                <a:cs typeface="Arial"/>
              </a:rPr>
              <a:t> </a:t>
            </a:r>
            <a:r>
              <a:rPr lang="en-US" sz="2400" dirty="0">
                <a:latin typeface="Times New Roman"/>
                <a:ea typeface="Calibri"/>
                <a:cs typeface="Arial"/>
              </a:rPr>
              <a:t>It was proposed therefore, to synthesize a macromolecular </a:t>
            </a:r>
            <a:r>
              <a:rPr lang="en-US" sz="2400" dirty="0" err="1">
                <a:latin typeface="Times New Roman"/>
                <a:ea typeface="Calibri"/>
                <a:cs typeface="Arial"/>
              </a:rPr>
              <a:t>prodrug</a:t>
            </a:r>
            <a:r>
              <a:rPr lang="en-US" sz="2400" dirty="0">
                <a:latin typeface="Times New Roman"/>
                <a:ea typeface="Calibri"/>
                <a:cs typeface="Arial"/>
              </a:rPr>
              <a:t> of </a:t>
            </a:r>
            <a:r>
              <a:rPr lang="en-US" sz="2400" dirty="0" err="1">
                <a:latin typeface="Times New Roman"/>
                <a:ea typeface="Calibri"/>
                <a:cs typeface="Arial"/>
              </a:rPr>
              <a:t>ddI</a:t>
            </a:r>
            <a:r>
              <a:rPr lang="en-US" sz="2400" dirty="0">
                <a:latin typeface="Times New Roman"/>
                <a:ea typeface="Calibri"/>
                <a:cs typeface="Arial"/>
              </a:rPr>
              <a:t> for oral administration by coupling the drug to Poly (2-hydroxy ethyl methacrylate, HEMA) through a succinic spacer by ester linkages which would undergo pH dependent hydrolysis to cleave the parent drug in a sustained manner in the alkaline environment of the lower GI tract rather than the acidic environment of the stomach. This pH dependent and sustained release of </a:t>
            </a:r>
            <a:r>
              <a:rPr lang="en-US" sz="2400" dirty="0" err="1">
                <a:latin typeface="Times New Roman"/>
                <a:ea typeface="Calibri"/>
                <a:cs typeface="Arial"/>
              </a:rPr>
              <a:t>ddI</a:t>
            </a:r>
            <a:r>
              <a:rPr lang="en-US" sz="2400" dirty="0">
                <a:latin typeface="Times New Roman"/>
                <a:ea typeface="Calibri"/>
                <a:cs typeface="Arial"/>
              </a:rPr>
              <a:t> may result in increasing the bioavailability, t1/2 and maintaining the plasma drug level within the therapeutic range.</a:t>
            </a:r>
            <a:endParaRPr lang="en-US" sz="2400" dirty="0">
              <a:ea typeface="Calibri"/>
              <a:cs typeface="Arial"/>
            </a:endParaRPr>
          </a:p>
          <a:p>
            <a:pPr>
              <a:spcAft>
                <a:spcPts val="0"/>
              </a:spcAft>
            </a:pPr>
            <a:r>
              <a:rPr lang="en-US" sz="2400" dirty="0">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3536582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467099074"/>
              </p:ext>
            </p:extLst>
          </p:nvPr>
        </p:nvGraphicFramePr>
        <p:xfrm>
          <a:off x="343606" y="1124744"/>
          <a:ext cx="8456787" cy="4585536"/>
        </p:xfrm>
        <a:graphic>
          <a:graphicData uri="http://schemas.openxmlformats.org/presentationml/2006/ole">
            <mc:AlternateContent xmlns:mc="http://schemas.openxmlformats.org/markup-compatibility/2006">
              <mc:Choice xmlns:v="urn:schemas-microsoft-com:vml" Requires="v">
                <p:oleObj spid="_x0000_s93190" name="CS ChemDraw Drawing" r:id="rId3" imgW="13395433" imgH="5653443" progId="ChemDraw.Document.6.0">
                  <p:embed/>
                </p:oleObj>
              </mc:Choice>
              <mc:Fallback>
                <p:oleObj name="CS ChemDraw Drawing" r:id="rId3" imgW="13395433" imgH="5653443" progId="ChemDraw.Document.6.0">
                  <p:embed/>
                  <p:pic>
                    <p:nvPicPr>
                      <p:cNvPr id="0" name="Object 1"/>
                      <p:cNvPicPr>
                        <a:picLocks noChangeAspect="1" noChangeArrowheads="1"/>
                      </p:cNvPicPr>
                      <p:nvPr/>
                    </p:nvPicPr>
                    <p:blipFill>
                      <a:blip r:embed="rId4"/>
                      <a:srcRect/>
                      <a:stretch>
                        <a:fillRect/>
                      </a:stretch>
                    </p:blipFill>
                    <p:spPr bwMode="auto">
                      <a:xfrm>
                        <a:off x="343606" y="1124744"/>
                        <a:ext cx="8456787" cy="4585536"/>
                      </a:xfrm>
                      <a:prstGeom prst="rect">
                        <a:avLst/>
                      </a:prstGeom>
                      <a:noFill/>
                    </p:spPr>
                  </p:pic>
                </p:oleObj>
              </mc:Fallback>
            </mc:AlternateContent>
          </a:graphicData>
        </a:graphic>
      </p:graphicFrame>
    </p:spTree>
    <p:extLst>
      <p:ext uri="{BB962C8B-B14F-4D97-AF65-F5344CB8AC3E}">
        <p14:creationId xmlns:p14="http://schemas.microsoft.com/office/powerpoint/2010/main" val="4224331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3528" y="764704"/>
            <a:ext cx="838842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Insulin example for chemical modification.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1D1B11"/>
                </a:solidFill>
                <a:effectLst/>
                <a:latin typeface="Times New Roman" pitchFamily="18" charset="0"/>
                <a:ea typeface="Calibri" pitchFamily="34" charset="0"/>
                <a:cs typeface="Times New Roman" pitchFamily="18" charset="0"/>
              </a:rPr>
              <a:t>Insulin molecule consist of two chains A and B, with 21 and 31 amino acid residues respectively. These two chains are connected by two disulfide linkages, with an additional disulfide linkage within chain 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148814405"/>
              </p:ext>
            </p:extLst>
          </p:nvPr>
        </p:nvGraphicFramePr>
        <p:xfrm>
          <a:off x="628650" y="3606800"/>
          <a:ext cx="8293100" cy="2417763"/>
        </p:xfrm>
        <a:graphic>
          <a:graphicData uri="http://schemas.openxmlformats.org/presentationml/2006/ole">
            <mc:AlternateContent xmlns:mc="http://schemas.openxmlformats.org/markup-compatibility/2006">
              <mc:Choice xmlns:v="urn:schemas-microsoft-com:vml" Requires="v">
                <p:oleObj spid="_x0000_s94214" name="CS ChemDraw Drawing" r:id="rId3" imgW="7607362" imgH="2213791" progId="ChemDraw.Document.6.0">
                  <p:embed/>
                </p:oleObj>
              </mc:Choice>
              <mc:Fallback>
                <p:oleObj name="CS ChemDraw Drawing" r:id="rId3" imgW="7607362" imgH="2213791" progId="ChemDraw.Document.6.0">
                  <p:embed/>
                  <p:pic>
                    <p:nvPicPr>
                      <p:cNvPr id="0" name="Object 1"/>
                      <p:cNvPicPr>
                        <a:picLocks noChangeAspect="1" noChangeArrowheads="1"/>
                      </p:cNvPicPr>
                      <p:nvPr/>
                    </p:nvPicPr>
                    <p:blipFill>
                      <a:blip r:embed="rId4"/>
                      <a:srcRect/>
                      <a:stretch>
                        <a:fillRect/>
                      </a:stretch>
                    </p:blipFill>
                    <p:spPr bwMode="auto">
                      <a:xfrm>
                        <a:off x="628650" y="3606800"/>
                        <a:ext cx="8293100" cy="2417763"/>
                      </a:xfrm>
                      <a:prstGeom prst="rect">
                        <a:avLst/>
                      </a:prstGeom>
                      <a:noFill/>
                    </p:spPr>
                  </p:pic>
                </p:oleObj>
              </mc:Fallback>
            </mc:AlternateContent>
          </a:graphicData>
        </a:graphic>
      </p:graphicFrame>
    </p:spTree>
    <p:extLst>
      <p:ext uri="{BB962C8B-B14F-4D97-AF65-F5344CB8AC3E}">
        <p14:creationId xmlns:p14="http://schemas.microsoft.com/office/powerpoint/2010/main" val="391134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40386" y="404664"/>
            <a:ext cx="864096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Zero lengths cross- linkers</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Coupling agents mediate the conjugation of the two molecules by forming a bond with no additional spacer atom. Therefore, one atom of the</a:t>
            </a:r>
            <a:r>
              <a:rPr kumimoji="0" lang="en-US" sz="2400" b="1" i="1" u="sng"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molecule is covalently linked to an atom of the second molecule with no additional linker or spacer needed.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 </a:t>
            </a:r>
            <a:r>
              <a:rPr kumimoji="0" lang="en-US" sz="24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Carbodiimides</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745127094"/>
              </p:ext>
            </p:extLst>
          </p:nvPr>
        </p:nvGraphicFramePr>
        <p:xfrm>
          <a:off x="446088" y="3649663"/>
          <a:ext cx="8501062" cy="2114550"/>
        </p:xfrm>
        <a:graphic>
          <a:graphicData uri="http://schemas.openxmlformats.org/presentationml/2006/ole">
            <mc:AlternateContent xmlns:mc="http://schemas.openxmlformats.org/markup-compatibility/2006">
              <mc:Choice xmlns:v="urn:schemas-microsoft-com:vml" Requires="v">
                <p:oleObj spid="_x0000_s80910" name="CS ChemDraw Drawing" r:id="rId3" imgW="8511335" imgH="2125556" progId="ChemDraw.Document.6.0">
                  <p:embed/>
                </p:oleObj>
              </mc:Choice>
              <mc:Fallback>
                <p:oleObj name="CS ChemDraw Drawing" r:id="rId3" imgW="8511335" imgH="2125556" progId="ChemDraw.Document.6.0">
                  <p:embed/>
                  <p:pic>
                    <p:nvPicPr>
                      <p:cNvPr id="0" name="Object 1"/>
                      <p:cNvPicPr>
                        <a:picLocks noChangeAspect="1" noChangeArrowheads="1"/>
                      </p:cNvPicPr>
                      <p:nvPr/>
                    </p:nvPicPr>
                    <p:blipFill>
                      <a:blip r:embed="rId4"/>
                      <a:srcRect/>
                      <a:stretch>
                        <a:fillRect/>
                      </a:stretch>
                    </p:blipFill>
                    <p:spPr bwMode="auto">
                      <a:xfrm>
                        <a:off x="446088" y="3649663"/>
                        <a:ext cx="8501062" cy="2114550"/>
                      </a:xfrm>
                      <a:prstGeom prst="rect">
                        <a:avLst/>
                      </a:prstGeom>
                      <a:noFill/>
                    </p:spPr>
                  </p:pic>
                </p:oleObj>
              </mc:Fallback>
            </mc:AlternateContent>
          </a:graphicData>
        </a:graphic>
      </p:graphicFrame>
    </p:spTree>
    <p:extLst>
      <p:ext uri="{BB962C8B-B14F-4D97-AF65-F5344CB8AC3E}">
        <p14:creationId xmlns:p14="http://schemas.microsoft.com/office/powerpoint/2010/main" val="1296842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470665"/>
            <a:ext cx="889248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Insulin exist as hexoses  </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hexane form</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physiologically attached to the Zn</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provide large duration of action.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201843404"/>
              </p:ext>
            </p:extLst>
          </p:nvPr>
        </p:nvGraphicFramePr>
        <p:xfrm>
          <a:off x="2532063" y="1978025"/>
          <a:ext cx="3854450" cy="4203700"/>
        </p:xfrm>
        <a:graphic>
          <a:graphicData uri="http://schemas.openxmlformats.org/presentationml/2006/ole">
            <mc:AlternateContent xmlns:mc="http://schemas.openxmlformats.org/markup-compatibility/2006">
              <mc:Choice xmlns:v="urn:schemas-microsoft-com:vml" Requires="v">
                <p:oleObj spid="_x0000_s95238" name="CS ChemDraw Drawing" r:id="rId3" imgW="2665395" imgH="2901570" progId="ChemDraw.Document.6.0">
                  <p:embed/>
                </p:oleObj>
              </mc:Choice>
              <mc:Fallback>
                <p:oleObj name="CS ChemDraw Drawing" r:id="rId3" imgW="2665395" imgH="2901570" progId="ChemDraw.Document.6.0">
                  <p:embed/>
                  <p:pic>
                    <p:nvPicPr>
                      <p:cNvPr id="0" name="Object 1"/>
                      <p:cNvPicPr>
                        <a:picLocks noChangeAspect="1" noChangeArrowheads="1"/>
                      </p:cNvPicPr>
                      <p:nvPr/>
                    </p:nvPicPr>
                    <p:blipFill>
                      <a:blip r:embed="rId4"/>
                      <a:srcRect/>
                      <a:stretch>
                        <a:fillRect/>
                      </a:stretch>
                    </p:blipFill>
                    <p:spPr bwMode="auto">
                      <a:xfrm>
                        <a:off x="2532063" y="1978025"/>
                        <a:ext cx="3854450" cy="4203700"/>
                      </a:xfrm>
                      <a:prstGeom prst="rect">
                        <a:avLst/>
                      </a:prstGeom>
                      <a:noFill/>
                    </p:spPr>
                  </p:pic>
                </p:oleObj>
              </mc:Fallback>
            </mc:AlternateContent>
          </a:graphicData>
        </a:graphic>
      </p:graphicFrame>
      <p:sp>
        <p:nvSpPr>
          <p:cNvPr id="4" name="Rectangle 3"/>
          <p:cNvSpPr>
            <a:spLocks noChangeArrowheads="1"/>
          </p:cNvSpPr>
          <p:nvPr/>
        </p:nvSpPr>
        <p:spPr bwMode="auto">
          <a:xfrm>
            <a:off x="0" y="2428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84519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203982"/>
            <a:ext cx="814998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Chemical modification of insulin → gives long acting insulin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335311654"/>
              </p:ext>
            </p:extLst>
          </p:nvPr>
        </p:nvGraphicFramePr>
        <p:xfrm>
          <a:off x="107504" y="836712"/>
          <a:ext cx="8526053" cy="2201019"/>
        </p:xfrm>
        <a:graphic>
          <a:graphicData uri="http://schemas.openxmlformats.org/presentationml/2006/ole">
            <mc:AlternateContent xmlns:mc="http://schemas.openxmlformats.org/markup-compatibility/2006">
              <mc:Choice xmlns:v="urn:schemas-microsoft-com:vml" Requires="v">
                <p:oleObj spid="_x0000_s96262" name="CS ChemDraw Drawing" r:id="rId3" imgW="4743831" imgH="1220343" progId="ChemDraw.Document.6.0">
                  <p:embed/>
                </p:oleObj>
              </mc:Choice>
              <mc:Fallback>
                <p:oleObj name="CS ChemDraw Drawing" r:id="rId3" imgW="4743831" imgH="122034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836712"/>
                        <a:ext cx="8526053" cy="2201019"/>
                      </a:xfrm>
                      <a:prstGeom prst="rect">
                        <a:avLst/>
                      </a:prstGeom>
                      <a:noFill/>
                    </p:spPr>
                  </p:pic>
                </p:oleObj>
              </mc:Fallback>
            </mc:AlternateContent>
          </a:graphicData>
        </a:graphic>
      </p:graphicFrame>
      <p:sp>
        <p:nvSpPr>
          <p:cNvPr id="4" name="Rectangle 3"/>
          <p:cNvSpPr>
            <a:spLocks noChangeArrowheads="1"/>
          </p:cNvSpPr>
          <p:nvPr/>
        </p:nvSpPr>
        <p:spPr bwMode="auto">
          <a:xfrm>
            <a:off x="0" y="1362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13321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27584" y="243989"/>
            <a:ext cx="25970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Direct reaction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085655863"/>
              </p:ext>
            </p:extLst>
          </p:nvPr>
        </p:nvGraphicFramePr>
        <p:xfrm>
          <a:off x="119694" y="1196752"/>
          <a:ext cx="9024306" cy="3600400"/>
        </p:xfrm>
        <a:graphic>
          <a:graphicData uri="http://schemas.openxmlformats.org/presentationml/2006/ole">
            <mc:AlternateContent xmlns:mc="http://schemas.openxmlformats.org/markup-compatibility/2006">
              <mc:Choice xmlns:v="urn:schemas-microsoft-com:vml" Requires="v">
                <p:oleObj spid="_x0000_s97285" name="CS ChemDraw Drawing" r:id="rId3" imgW="12633675" imgH="3262428" progId="ChemDraw.Document.6.0">
                  <p:embed/>
                </p:oleObj>
              </mc:Choice>
              <mc:Fallback>
                <p:oleObj name="CS ChemDraw Drawing" r:id="rId3" imgW="12633675" imgH="3262428" progId="ChemDraw.Document.6.0">
                  <p:embed/>
                  <p:pic>
                    <p:nvPicPr>
                      <p:cNvPr id="0" name="Object 1"/>
                      <p:cNvPicPr>
                        <a:picLocks noChangeAspect="1" noChangeArrowheads="1"/>
                      </p:cNvPicPr>
                      <p:nvPr/>
                    </p:nvPicPr>
                    <p:blipFill>
                      <a:blip r:embed="rId4"/>
                      <a:srcRect/>
                      <a:stretch>
                        <a:fillRect/>
                      </a:stretch>
                    </p:blipFill>
                    <p:spPr bwMode="auto">
                      <a:xfrm>
                        <a:off x="119694" y="1196752"/>
                        <a:ext cx="9024306" cy="3600400"/>
                      </a:xfrm>
                      <a:prstGeom prst="rect">
                        <a:avLst/>
                      </a:prstGeom>
                      <a:noFill/>
                    </p:spPr>
                  </p:pic>
                </p:oleObj>
              </mc:Fallback>
            </mc:AlternateContent>
          </a:graphicData>
        </a:graphic>
      </p:graphicFrame>
    </p:spTree>
    <p:extLst>
      <p:ext uri="{BB962C8B-B14F-4D97-AF65-F5344CB8AC3E}">
        <p14:creationId xmlns:p14="http://schemas.microsoft.com/office/powerpoint/2010/main" val="3358547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404664"/>
            <a:ext cx="730830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Indirect method (Spacer arm, </a:t>
            </a:r>
            <a:r>
              <a:rPr kumimoji="0" lang="en-US" sz="24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chloroacetic</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acid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622134045"/>
              </p:ext>
            </p:extLst>
          </p:nvPr>
        </p:nvGraphicFramePr>
        <p:xfrm>
          <a:off x="191880" y="1739624"/>
          <a:ext cx="8760239" cy="1327721"/>
        </p:xfrm>
        <a:graphic>
          <a:graphicData uri="http://schemas.openxmlformats.org/presentationml/2006/ole">
            <mc:AlternateContent xmlns:mc="http://schemas.openxmlformats.org/markup-compatibility/2006">
              <mc:Choice xmlns:v="urn:schemas-microsoft-com:vml" Requires="v">
                <p:oleObj spid="_x0000_s98310" name="CS ChemDraw Drawing" r:id="rId3" imgW="9846112" imgH="1491320" progId="ChemDraw.Document.6.0">
                  <p:embed/>
                </p:oleObj>
              </mc:Choice>
              <mc:Fallback>
                <p:oleObj name="CS ChemDraw Drawing" r:id="rId3" imgW="9846112" imgH="1491320" progId="ChemDraw.Document.6.0">
                  <p:embed/>
                  <p:pic>
                    <p:nvPicPr>
                      <p:cNvPr id="0" name="Object 1"/>
                      <p:cNvPicPr>
                        <a:picLocks noChangeAspect="1" noChangeArrowheads="1"/>
                      </p:cNvPicPr>
                      <p:nvPr/>
                    </p:nvPicPr>
                    <p:blipFill>
                      <a:blip r:embed="rId4"/>
                      <a:srcRect/>
                      <a:stretch>
                        <a:fillRect/>
                      </a:stretch>
                    </p:blipFill>
                    <p:spPr bwMode="auto">
                      <a:xfrm>
                        <a:off x="191880" y="1739624"/>
                        <a:ext cx="8760239" cy="1327721"/>
                      </a:xfrm>
                      <a:prstGeom prst="rect">
                        <a:avLst/>
                      </a:prstGeom>
                      <a:noFill/>
                    </p:spPr>
                  </p:pic>
                </p:oleObj>
              </mc:Fallback>
            </mc:AlternateContent>
          </a:graphicData>
        </a:graphic>
      </p:graphicFrame>
      <p:sp>
        <p:nvSpPr>
          <p:cNvPr id="4" name="Rectangle 3"/>
          <p:cNvSpPr>
            <a:spLocks noChangeArrowheads="1"/>
          </p:cNvSpPr>
          <p:nvPr/>
        </p:nvSpPr>
        <p:spPr bwMode="auto">
          <a:xfrm>
            <a:off x="0" y="13144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23877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228601"/>
            <a:ext cx="81724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Polymerization of insulin (I-I-I-I)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Homo </a:t>
            </a:r>
            <a:r>
              <a:rPr kumimoji="0" lang="en-US" sz="2400" b="1" i="0" u="none" strike="noStrike" cap="none" normalizeH="0" baseline="0" dirty="0" err="1" smtClean="0">
                <a:ln>
                  <a:noFill/>
                </a:ln>
                <a:solidFill>
                  <a:srgbClr val="00B050"/>
                </a:solidFill>
                <a:effectLst/>
                <a:latin typeface="Times New Roman" pitchFamily="18" charset="0"/>
                <a:ea typeface="Calibri" pitchFamily="34" charset="0"/>
                <a:cs typeface="Times New Roman" pitchFamily="18" charset="0"/>
              </a:rPr>
              <a:t>bifunctional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624481401"/>
              </p:ext>
            </p:extLst>
          </p:nvPr>
        </p:nvGraphicFramePr>
        <p:xfrm>
          <a:off x="130175" y="1989138"/>
          <a:ext cx="8720138" cy="1966912"/>
        </p:xfrm>
        <a:graphic>
          <a:graphicData uri="http://schemas.openxmlformats.org/presentationml/2006/ole">
            <mc:AlternateContent xmlns:mc="http://schemas.openxmlformats.org/markup-compatibility/2006">
              <mc:Choice xmlns:v="urn:schemas-microsoft-com:vml" Requires="v">
                <p:oleObj spid="_x0000_s99334" name="CS ChemDraw Drawing" r:id="rId3" imgW="10192194" imgH="2300894" progId="ChemDraw.Document.6.0">
                  <p:embed/>
                </p:oleObj>
              </mc:Choice>
              <mc:Fallback>
                <p:oleObj name="CS ChemDraw Drawing" r:id="rId3" imgW="10192194" imgH="2300894" progId="ChemDraw.Document.6.0">
                  <p:embed/>
                  <p:pic>
                    <p:nvPicPr>
                      <p:cNvPr id="0" name="Object 1"/>
                      <p:cNvPicPr>
                        <a:picLocks noChangeAspect="1" noChangeArrowheads="1"/>
                      </p:cNvPicPr>
                      <p:nvPr/>
                    </p:nvPicPr>
                    <p:blipFill>
                      <a:blip r:embed="rId4"/>
                      <a:srcRect/>
                      <a:stretch>
                        <a:fillRect/>
                      </a:stretch>
                    </p:blipFill>
                    <p:spPr bwMode="auto">
                      <a:xfrm>
                        <a:off x="130175" y="1989138"/>
                        <a:ext cx="8720138" cy="1966912"/>
                      </a:xfrm>
                      <a:prstGeom prst="rect">
                        <a:avLst/>
                      </a:prstGeom>
                      <a:noFill/>
                    </p:spPr>
                  </p:pic>
                </p:oleObj>
              </mc:Fallback>
            </mc:AlternateContent>
          </a:graphicData>
        </a:graphic>
      </p:graphicFrame>
      <p:sp>
        <p:nvSpPr>
          <p:cNvPr id="4" name="Rectangle 3"/>
          <p:cNvSpPr>
            <a:spLocks noChangeArrowheads="1"/>
          </p:cNvSpPr>
          <p:nvPr/>
        </p:nvSpPr>
        <p:spPr bwMode="auto">
          <a:xfrm>
            <a:off x="179512" y="4663678"/>
            <a:ext cx="835292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 reaction persists for long time →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ppt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will occur because of high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MWt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this case all the NH</a:t>
            </a:r>
            <a:r>
              <a:rPr kumimoji="0" lang="en-US" sz="24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group will react which lead to loss activity and solubility. So we must determine the:-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Degree of modification.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Limitation 50%.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67935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337661"/>
            <a:ext cx="824440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rgbClr val="00B050"/>
                </a:solidFill>
                <a:effectLst/>
                <a:latin typeface="Times New Roman" pitchFamily="18" charset="0"/>
                <a:ea typeface="Calibri" pitchFamily="34" charset="0"/>
                <a:cs typeface="Times New Roman" pitchFamily="18" charset="0"/>
              </a:rPr>
              <a:t>Heterobifunctional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710561583"/>
              </p:ext>
            </p:extLst>
          </p:nvPr>
        </p:nvGraphicFramePr>
        <p:xfrm>
          <a:off x="385858" y="1916832"/>
          <a:ext cx="8789988" cy="2705100"/>
        </p:xfrm>
        <a:graphic>
          <a:graphicData uri="http://schemas.openxmlformats.org/presentationml/2006/ole">
            <mc:AlternateContent xmlns:mc="http://schemas.openxmlformats.org/markup-compatibility/2006">
              <mc:Choice xmlns:v="urn:schemas-microsoft-com:vml" Requires="v">
                <p:oleObj spid="_x0000_s100358" name="CS ChemDraw Drawing" r:id="rId3" imgW="8015852" imgH="2480758" progId="ChemDraw.Document.6.0">
                  <p:embed/>
                </p:oleObj>
              </mc:Choice>
              <mc:Fallback>
                <p:oleObj name="CS ChemDraw Drawing" r:id="rId3" imgW="8015852" imgH="2480758" progId="ChemDraw.Document.6.0">
                  <p:embed/>
                  <p:pic>
                    <p:nvPicPr>
                      <p:cNvPr id="0" name="Object 1"/>
                      <p:cNvPicPr>
                        <a:picLocks noChangeAspect="1" noChangeArrowheads="1"/>
                      </p:cNvPicPr>
                      <p:nvPr/>
                    </p:nvPicPr>
                    <p:blipFill>
                      <a:blip r:embed="rId4"/>
                      <a:srcRect/>
                      <a:stretch>
                        <a:fillRect/>
                      </a:stretch>
                    </p:blipFill>
                    <p:spPr bwMode="auto">
                      <a:xfrm>
                        <a:off x="385858" y="1916832"/>
                        <a:ext cx="8789988" cy="2705100"/>
                      </a:xfrm>
                      <a:prstGeom prst="rect">
                        <a:avLst/>
                      </a:prstGeom>
                      <a:noFill/>
                    </p:spPr>
                  </p:pic>
                </p:oleObj>
              </mc:Fallback>
            </mc:AlternateContent>
          </a:graphicData>
        </a:graphic>
      </p:graphicFrame>
      <p:sp>
        <p:nvSpPr>
          <p:cNvPr id="4" name="Rectangle 3"/>
          <p:cNvSpPr>
            <a:spLocks noChangeArrowheads="1"/>
          </p:cNvSpPr>
          <p:nvPr/>
        </p:nvSpPr>
        <p:spPr bwMode="auto">
          <a:xfrm>
            <a:off x="0" y="1076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48638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253494"/>
            <a:ext cx="8748464"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are most commonly used as coupling reagents to obtain amide linkage between a carboxylate and an amine 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phosphoramidate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linkage between a phosphate and an amine. They are unique due to their efficiency and versatility to form a conjugate between two polymers, between protein molecules, between a peptide and a drug molecule, or between a peptide and a protein plus any combination of these small molecules.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3963763"/>
              </p:ext>
            </p:extLst>
          </p:nvPr>
        </p:nvGraphicFramePr>
        <p:xfrm>
          <a:off x="687388" y="3643313"/>
          <a:ext cx="7815262" cy="2801937"/>
        </p:xfrm>
        <a:graphic>
          <a:graphicData uri="http://schemas.openxmlformats.org/presentationml/2006/ole">
            <mc:AlternateContent xmlns:mc="http://schemas.openxmlformats.org/markup-compatibility/2006">
              <mc:Choice xmlns:v="urn:schemas-microsoft-com:vml" Requires="v">
                <p:oleObj spid="_x0000_s81934" name="CS ChemDraw Drawing" r:id="rId3" imgW="6738565" imgH="2412131" progId="ChemDraw.Document.6.0">
                  <p:embed/>
                </p:oleObj>
              </mc:Choice>
              <mc:Fallback>
                <p:oleObj name="CS ChemDraw Drawing" r:id="rId3" imgW="6738565" imgH="2412131" progId="ChemDraw.Document.6.0">
                  <p:embed/>
                  <p:pic>
                    <p:nvPicPr>
                      <p:cNvPr id="0" name="Object 1"/>
                      <p:cNvPicPr>
                        <a:picLocks noChangeAspect="1" noChangeArrowheads="1"/>
                      </p:cNvPicPr>
                      <p:nvPr/>
                    </p:nvPicPr>
                    <p:blipFill>
                      <a:blip r:embed="rId4"/>
                      <a:srcRect/>
                      <a:stretch>
                        <a:fillRect/>
                      </a:stretch>
                    </p:blipFill>
                    <p:spPr bwMode="auto">
                      <a:xfrm>
                        <a:off x="687388" y="3643313"/>
                        <a:ext cx="7815262" cy="2801937"/>
                      </a:xfrm>
                      <a:prstGeom prst="rect">
                        <a:avLst/>
                      </a:prstGeom>
                      <a:noFill/>
                    </p:spPr>
                  </p:pic>
                </p:oleObj>
              </mc:Fallback>
            </mc:AlternateContent>
          </a:graphicData>
        </a:graphic>
      </p:graphicFrame>
      <p:sp>
        <p:nvSpPr>
          <p:cNvPr id="4" name="Rectangle 3"/>
          <p:cNvSpPr>
            <a:spLocks noChangeArrowheads="1"/>
          </p:cNvSpPr>
          <p:nvPr/>
        </p:nvSpPr>
        <p:spPr bwMode="auto">
          <a:xfrm>
            <a:off x="457200" y="1962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215868"/>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59684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628122789"/>
              </p:ext>
            </p:extLst>
          </p:nvPr>
        </p:nvGraphicFramePr>
        <p:xfrm>
          <a:off x="341313" y="538163"/>
          <a:ext cx="8328025" cy="5540375"/>
        </p:xfrm>
        <a:graphic>
          <a:graphicData uri="http://schemas.openxmlformats.org/presentationml/2006/ole">
            <mc:AlternateContent xmlns:mc="http://schemas.openxmlformats.org/markup-compatibility/2006">
              <mc:Choice xmlns:v="urn:schemas-microsoft-com:vml" Requires="v">
                <p:oleObj spid="_x0000_s82957" name="CS ChemDraw Drawing" r:id="rId3" imgW="10912724" imgH="7533902" progId="ChemDraw.Document.6.0">
                  <p:embed/>
                </p:oleObj>
              </mc:Choice>
              <mc:Fallback>
                <p:oleObj name="CS ChemDraw Drawing" r:id="rId3" imgW="10912724" imgH="7533902" progId="ChemDraw.Document.6.0">
                  <p:embed/>
                  <p:pic>
                    <p:nvPicPr>
                      <p:cNvPr id="0" name="Object 1"/>
                      <p:cNvPicPr>
                        <a:picLocks noChangeAspect="1" noChangeArrowheads="1"/>
                      </p:cNvPicPr>
                      <p:nvPr/>
                    </p:nvPicPr>
                    <p:blipFill>
                      <a:blip r:embed="rId4"/>
                      <a:srcRect/>
                      <a:stretch>
                        <a:fillRect/>
                      </a:stretch>
                    </p:blipFill>
                    <p:spPr bwMode="auto">
                      <a:xfrm>
                        <a:off x="341313" y="538163"/>
                        <a:ext cx="8328025" cy="5540375"/>
                      </a:xfrm>
                      <a:prstGeom prst="rect">
                        <a:avLst/>
                      </a:prstGeom>
                      <a:noFill/>
                    </p:spPr>
                  </p:pic>
                </p:oleObj>
              </mc:Fallback>
            </mc:AlternateContent>
          </a:graphicData>
        </a:graphic>
      </p:graphicFrame>
      <p:sp>
        <p:nvSpPr>
          <p:cNvPr id="4" name="مربع نص 3"/>
          <p:cNvSpPr txBox="1"/>
          <p:nvPr/>
        </p:nvSpPr>
        <p:spPr>
          <a:xfrm>
            <a:off x="323528" y="6222078"/>
            <a:ext cx="6672788" cy="461665"/>
          </a:xfrm>
          <a:prstGeom prst="rect">
            <a:avLst/>
          </a:prstGeom>
          <a:noFill/>
        </p:spPr>
        <p:txBody>
          <a:bodyPr wrap="none" rtlCol="1">
            <a:spAutoFit/>
          </a:bodyPr>
          <a:lstStyle/>
          <a:p>
            <a:r>
              <a:rPr lang="en-US" sz="2400" b="1" dirty="0" smtClean="0">
                <a:solidFill>
                  <a:srgbClr val="FF0000"/>
                </a:solidFill>
              </a:rPr>
              <a:t>Mechanism of action of DCC and EDC→ Homework</a:t>
            </a:r>
            <a:endParaRPr lang="ar-IQ" sz="2400" b="1" dirty="0">
              <a:solidFill>
                <a:srgbClr val="FF0000"/>
              </a:solidFill>
            </a:endParaRPr>
          </a:p>
        </p:txBody>
      </p:sp>
    </p:spTree>
    <p:extLst>
      <p:ext uri="{BB962C8B-B14F-4D97-AF65-F5344CB8AC3E}">
        <p14:creationId xmlns:p14="http://schemas.microsoft.com/office/powerpoint/2010/main" val="408493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59137" y="332656"/>
            <a:ext cx="8280920" cy="2677656"/>
          </a:xfrm>
          <a:prstGeom prst="rect">
            <a:avLst/>
          </a:prstGeom>
        </p:spPr>
        <p:txBody>
          <a:bodyPr wrap="square">
            <a:spAutoFit/>
          </a:bodyPr>
          <a:lstStyle/>
          <a:p>
            <a:pPr>
              <a:spcAft>
                <a:spcPts val="0"/>
              </a:spcAft>
            </a:pPr>
            <a:r>
              <a:rPr lang="en-US" sz="2400" dirty="0">
                <a:latin typeface="Times New Roman"/>
                <a:ea typeface="Calibri"/>
                <a:cs typeface="Arial"/>
              </a:rPr>
              <a:t> </a:t>
            </a:r>
            <a:r>
              <a:rPr lang="en-US" sz="2400" dirty="0" err="1">
                <a:latin typeface="Times New Roman"/>
                <a:ea typeface="Calibri"/>
                <a:cs typeface="Arial"/>
              </a:rPr>
              <a:t>Carbodiimide</a:t>
            </a:r>
            <a:r>
              <a:rPr lang="en-US" sz="2400" dirty="0">
                <a:latin typeface="Times New Roman"/>
                <a:ea typeface="Calibri"/>
                <a:cs typeface="Arial"/>
              </a:rPr>
              <a:t> activates the phosphate to an intermediate phosphate ester, identical to its reaction with carboxylates. Further, in the presence of an amine on a polymer containing –NH</a:t>
            </a:r>
            <a:r>
              <a:rPr lang="en-US" sz="2400" baseline="-25000" dirty="0">
                <a:latin typeface="Times New Roman"/>
                <a:ea typeface="Calibri"/>
                <a:cs typeface="Arial"/>
              </a:rPr>
              <a:t>2</a:t>
            </a:r>
            <a:r>
              <a:rPr lang="en-US" sz="2400" dirty="0">
                <a:latin typeface="Times New Roman"/>
                <a:ea typeface="Calibri"/>
                <a:cs typeface="Arial"/>
              </a:rPr>
              <a:t> terminal groups, </a:t>
            </a:r>
            <a:r>
              <a:rPr lang="en-US" sz="2400" dirty="0" err="1">
                <a:latin typeface="Times New Roman"/>
                <a:ea typeface="Calibri"/>
                <a:cs typeface="Arial"/>
              </a:rPr>
              <a:t>carbodiimide</a:t>
            </a:r>
            <a:r>
              <a:rPr lang="en-US" sz="2400" dirty="0">
                <a:latin typeface="Times New Roman"/>
                <a:ea typeface="Calibri"/>
                <a:cs typeface="Arial"/>
              </a:rPr>
              <a:t> can be conjugated to form a stable </a:t>
            </a:r>
            <a:r>
              <a:rPr lang="en-US" sz="2400" dirty="0" err="1">
                <a:latin typeface="Times New Roman"/>
                <a:ea typeface="Calibri"/>
                <a:cs typeface="Arial"/>
              </a:rPr>
              <a:t>phosphoramidate</a:t>
            </a:r>
            <a:r>
              <a:rPr lang="en-US" sz="2400" dirty="0">
                <a:latin typeface="Times New Roman"/>
                <a:ea typeface="Calibri"/>
                <a:cs typeface="Arial"/>
              </a:rPr>
              <a:t> bond.</a:t>
            </a:r>
            <a:endParaRPr lang="en-US" sz="2400" dirty="0">
              <a:ea typeface="Calibri"/>
              <a:cs typeface="Arial"/>
            </a:endParaRPr>
          </a:p>
          <a:p>
            <a:pPr>
              <a:spcAft>
                <a:spcPts val="0"/>
              </a:spcAft>
            </a:pPr>
            <a:r>
              <a:rPr lang="en-US" sz="2400" dirty="0">
                <a:latin typeface="Times New Roman"/>
                <a:ea typeface="Calibri"/>
                <a:cs typeface="Arial"/>
              </a:rPr>
              <a:t> </a:t>
            </a:r>
            <a:endParaRPr lang="en-US" sz="2400" dirty="0">
              <a:ea typeface="Calibri"/>
              <a:cs typeface="Arial"/>
            </a:endParaRPr>
          </a:p>
          <a:p>
            <a:pPr>
              <a:spcAft>
                <a:spcPts val="0"/>
              </a:spcAft>
            </a:pPr>
            <a:r>
              <a:rPr lang="en-US" sz="2400" dirty="0">
                <a:latin typeface="Times New Roman"/>
                <a:ea typeface="Calibri"/>
                <a:cs typeface="Arial"/>
              </a:rPr>
              <a:t> </a:t>
            </a:r>
            <a:endParaRPr lang="ar-IQ" sz="2400" dirty="0"/>
          </a:p>
        </p:txBody>
      </p:sp>
      <p:pic>
        <p:nvPicPr>
          <p:cNvPr id="3" name="Picture 3"/>
          <p:cNvPicPr/>
          <p:nvPr/>
        </p:nvPicPr>
        <p:blipFill>
          <a:blip r:embed="rId2"/>
          <a:srcRect/>
          <a:stretch>
            <a:fillRect/>
          </a:stretch>
        </p:blipFill>
        <p:spPr bwMode="auto">
          <a:xfrm>
            <a:off x="539135" y="2636912"/>
            <a:ext cx="8388424" cy="3096344"/>
          </a:xfrm>
          <a:prstGeom prst="rect">
            <a:avLst/>
          </a:prstGeom>
          <a:noFill/>
          <a:ln w="9525">
            <a:noFill/>
            <a:miter lim="800000"/>
            <a:headEnd/>
            <a:tailEnd/>
          </a:ln>
        </p:spPr>
      </p:pic>
      <p:sp>
        <p:nvSpPr>
          <p:cNvPr id="4" name="مربع نص 3"/>
          <p:cNvSpPr txBox="1"/>
          <p:nvPr/>
        </p:nvSpPr>
        <p:spPr>
          <a:xfrm>
            <a:off x="1475656" y="6237312"/>
            <a:ext cx="6261393" cy="523220"/>
          </a:xfrm>
          <a:prstGeom prst="rect">
            <a:avLst/>
          </a:prstGeom>
          <a:noFill/>
        </p:spPr>
        <p:txBody>
          <a:bodyPr wrap="none" rtlCol="1">
            <a:spAutoFit/>
          </a:bodyPr>
          <a:lstStyle/>
          <a:p>
            <a:r>
              <a:rPr lang="en-US" sz="2800" dirty="0" smtClean="0">
                <a:solidFill>
                  <a:srgbClr val="002060"/>
                </a:solidFill>
                <a:cs typeface="+mj-cs"/>
              </a:rPr>
              <a:t>Mechanism of DCC and EDC→ Homework</a:t>
            </a:r>
            <a:endParaRPr lang="ar-IQ" sz="2800" dirty="0">
              <a:solidFill>
                <a:srgbClr val="002060"/>
              </a:solidFill>
              <a:cs typeface="+mj-cs"/>
            </a:endParaRPr>
          </a:p>
        </p:txBody>
      </p:sp>
    </p:spTree>
    <p:extLst>
      <p:ext uri="{BB962C8B-B14F-4D97-AF65-F5344CB8AC3E}">
        <p14:creationId xmlns:p14="http://schemas.microsoft.com/office/powerpoint/2010/main" val="3586021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33010"/>
            <a:ext cx="869007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Cyanogens</a:t>
            </a: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bromide (</a:t>
            </a:r>
            <a:r>
              <a:rPr kumimoji="0" lang="en-US" sz="28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BrCN</a:t>
            </a: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rgbClr val="0070C0"/>
                </a:solidFill>
                <a:effectLst/>
                <a:latin typeface="Cambria Math" pitchFamily="18" charset="0"/>
                <a:ea typeface="Calibri" pitchFamily="34" charset="0"/>
                <a:cs typeface="Times New Roman" pitchFamily="18" charset="0"/>
              </a:rPr>
              <a:t>→</a:t>
            </a:r>
            <a:r>
              <a:rPr kumimoji="0" lang="en-US"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(activation to OH group</a:t>
            </a:r>
            <a:r>
              <a:rPr kumimoji="0" lang="en-US" sz="12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4014982726"/>
              </p:ext>
            </p:extLst>
          </p:nvPr>
        </p:nvGraphicFramePr>
        <p:xfrm>
          <a:off x="656377" y="1340768"/>
          <a:ext cx="7377315" cy="4698727"/>
        </p:xfrm>
        <a:graphic>
          <a:graphicData uri="http://schemas.openxmlformats.org/presentationml/2006/ole">
            <mc:AlternateContent xmlns:mc="http://schemas.openxmlformats.org/markup-compatibility/2006">
              <mc:Choice xmlns:v="urn:schemas-microsoft-com:vml" Requires="v">
                <p:oleObj spid="_x0000_s83980" name="CS ChemDraw Drawing" r:id="rId3" imgW="6881915" imgH="3633090" progId="ChemDraw.Document.6.0">
                  <p:embed/>
                </p:oleObj>
              </mc:Choice>
              <mc:Fallback>
                <p:oleObj name="CS ChemDraw Drawing" r:id="rId3" imgW="6881915" imgH="3633090" progId="ChemDraw.Document.6.0">
                  <p:embed/>
                  <p:pic>
                    <p:nvPicPr>
                      <p:cNvPr id="0" name="Object 1"/>
                      <p:cNvPicPr>
                        <a:picLocks noChangeAspect="1" noChangeArrowheads="1"/>
                      </p:cNvPicPr>
                      <p:nvPr/>
                    </p:nvPicPr>
                    <p:blipFill>
                      <a:blip r:embed="rId4"/>
                      <a:srcRect/>
                      <a:stretch>
                        <a:fillRect/>
                      </a:stretch>
                    </p:blipFill>
                    <p:spPr bwMode="auto">
                      <a:xfrm>
                        <a:off x="656377" y="1340768"/>
                        <a:ext cx="7377315" cy="4698727"/>
                      </a:xfrm>
                      <a:prstGeom prst="rect">
                        <a:avLst/>
                      </a:prstGeom>
                      <a:noFill/>
                    </p:spPr>
                  </p:pic>
                </p:oleObj>
              </mc:Fallback>
            </mc:AlternateContent>
          </a:graphicData>
        </a:graphic>
      </p:graphicFrame>
    </p:spTree>
    <p:extLst>
      <p:ext uri="{BB962C8B-B14F-4D97-AF65-F5344CB8AC3E}">
        <p14:creationId xmlns:p14="http://schemas.microsoft.com/office/powerpoint/2010/main" val="751879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7504" y="476672"/>
            <a:ext cx="4120616"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3200" b="1" i="1" u="sng"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Chemistry of proteins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671829246"/>
              </p:ext>
            </p:extLst>
          </p:nvPr>
        </p:nvGraphicFramePr>
        <p:xfrm>
          <a:off x="395536" y="2204864"/>
          <a:ext cx="8504428" cy="2217787"/>
        </p:xfrm>
        <a:graphic>
          <a:graphicData uri="http://schemas.openxmlformats.org/presentationml/2006/ole">
            <mc:AlternateContent xmlns:mc="http://schemas.openxmlformats.org/markup-compatibility/2006">
              <mc:Choice xmlns:v="urn:schemas-microsoft-com:vml" Requires="v">
                <p:oleObj spid="_x0000_s85004" name="CS ChemDraw Drawing" r:id="rId3" imgW="6255639" imgH="1631823" progId="ChemDraw.Document.6.0">
                  <p:embed/>
                </p:oleObj>
              </mc:Choice>
              <mc:Fallback>
                <p:oleObj name="CS ChemDraw Drawing" r:id="rId3" imgW="6255639" imgH="163182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2204864"/>
                        <a:ext cx="8504428" cy="2217787"/>
                      </a:xfrm>
                      <a:prstGeom prst="rect">
                        <a:avLst/>
                      </a:prstGeom>
                      <a:noFill/>
                    </p:spPr>
                  </p:pic>
                </p:oleObj>
              </mc:Fallback>
            </mc:AlternateContent>
          </a:graphicData>
        </a:graphic>
      </p:graphicFrame>
    </p:spTree>
    <p:extLst>
      <p:ext uri="{BB962C8B-B14F-4D97-AF65-F5344CB8AC3E}">
        <p14:creationId xmlns:p14="http://schemas.microsoft.com/office/powerpoint/2010/main" val="1168173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150" y="228600"/>
            <a:ext cx="335380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sz="28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N- protection</a:t>
            </a:r>
            <a:r>
              <a:rPr kumimoji="0" lang="en-US" sz="28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err="1" smtClean="0">
                <a:ln>
                  <a:noFill/>
                </a:ln>
                <a:solidFill>
                  <a:srgbClr val="244061"/>
                </a:solidFill>
                <a:effectLst/>
                <a:latin typeface="Times New Roman" pitchFamily="18" charset="0"/>
                <a:ea typeface="Calibri" pitchFamily="34" charset="0"/>
                <a:cs typeface="Times New Roman" pitchFamily="18" charset="0"/>
              </a:rPr>
              <a:t>Phthalic</a:t>
            </a:r>
            <a:r>
              <a:rPr kumimoji="0" lang="en-US" sz="2800" b="1" i="0" u="none" strike="noStrike" cap="none" normalizeH="0" baseline="0" dirty="0" smtClean="0">
                <a:ln>
                  <a:noFill/>
                </a:ln>
                <a:solidFill>
                  <a:srgbClr val="244061"/>
                </a:solidFill>
                <a:effectLst/>
                <a:latin typeface="Times New Roman" pitchFamily="18" charset="0"/>
                <a:ea typeface="Calibri" pitchFamily="34" charset="0"/>
                <a:cs typeface="Times New Roman" pitchFamily="18" charset="0"/>
              </a:rPr>
              <a:t> anhydride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113267666"/>
              </p:ext>
            </p:extLst>
          </p:nvPr>
        </p:nvGraphicFramePr>
        <p:xfrm>
          <a:off x="323528" y="1556792"/>
          <a:ext cx="7896841" cy="3666654"/>
        </p:xfrm>
        <a:graphic>
          <a:graphicData uri="http://schemas.openxmlformats.org/presentationml/2006/ole">
            <mc:AlternateContent xmlns:mc="http://schemas.openxmlformats.org/markup-compatibility/2006">
              <mc:Choice xmlns:v="urn:schemas-microsoft-com:vml" Requires="v">
                <p:oleObj spid="_x0000_s86029" name="CS ChemDraw Drawing" r:id="rId3" imgW="6784710" imgH="3158734" progId="ChemDraw.Document.6.0">
                  <p:embed/>
                </p:oleObj>
              </mc:Choice>
              <mc:Fallback>
                <p:oleObj name="CS ChemDraw Drawing" r:id="rId3" imgW="6784710" imgH="3158734" progId="ChemDraw.Document.6.0">
                  <p:embed/>
                  <p:pic>
                    <p:nvPicPr>
                      <p:cNvPr id="0" name="Object 1"/>
                      <p:cNvPicPr>
                        <a:picLocks noChangeAspect="1" noChangeArrowheads="1"/>
                      </p:cNvPicPr>
                      <p:nvPr/>
                    </p:nvPicPr>
                    <p:blipFill>
                      <a:blip r:embed="rId4"/>
                      <a:srcRect/>
                      <a:stretch>
                        <a:fillRect/>
                      </a:stretch>
                    </p:blipFill>
                    <p:spPr bwMode="auto">
                      <a:xfrm>
                        <a:off x="323528" y="1556792"/>
                        <a:ext cx="7896841" cy="3666654"/>
                      </a:xfrm>
                      <a:prstGeom prst="rect">
                        <a:avLst/>
                      </a:prstGeom>
                      <a:noFill/>
                    </p:spPr>
                  </p:pic>
                </p:oleObj>
              </mc:Fallback>
            </mc:AlternateContent>
          </a:graphicData>
        </a:graphic>
      </p:graphicFrame>
      <p:sp>
        <p:nvSpPr>
          <p:cNvPr id="4" name="Rectangle 3"/>
          <p:cNvSpPr>
            <a:spLocks noChangeArrowheads="1"/>
          </p:cNvSpPr>
          <p:nvPr/>
        </p:nvSpPr>
        <p:spPr bwMode="auto">
          <a:xfrm>
            <a:off x="0" y="202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28383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628710"/>
            <a:ext cx="5682068"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cs-CZ" sz="2800" b="1" i="0" u="none" strike="noStrike" cap="none" normalizeH="0" baseline="0" dirty="0" smtClean="0">
                <a:ln>
                  <a:noFill/>
                </a:ln>
                <a:solidFill>
                  <a:srgbClr val="244061"/>
                </a:solidFill>
                <a:effectLst/>
                <a:latin typeface="Times New Roman" pitchFamily="18" charset="0"/>
                <a:ea typeface="Calibri" pitchFamily="34" charset="0"/>
                <a:cs typeface="Times New Roman" pitchFamily="18" charset="0"/>
              </a:rPr>
              <a:t>Tertry butyloxy carbonyl(BOC)</a:t>
            </a:r>
            <a:r>
              <a:rPr kumimoji="0" lang="cs-CZ" sz="2800" b="1" i="0" u="none" strike="noStrike" cap="none" normalizeH="0" baseline="-30000" dirty="0" smtClean="0">
                <a:ln>
                  <a:noFill/>
                </a:ln>
                <a:solidFill>
                  <a:srgbClr val="244061"/>
                </a:solidFill>
                <a:effectLst/>
                <a:latin typeface="Times New Roman" pitchFamily="18" charset="0"/>
                <a:ea typeface="Calibri" pitchFamily="34" charset="0"/>
                <a:cs typeface="Times New Roman" pitchFamily="18" charset="0"/>
              </a:rPr>
              <a:t>2</a:t>
            </a:r>
            <a:r>
              <a:rPr kumimoji="0" lang="cs-CZ" sz="2800" b="1" i="0" u="none" strike="noStrike" cap="none" normalizeH="0" baseline="0" dirty="0" smtClean="0">
                <a:ln>
                  <a:noFill/>
                </a:ln>
                <a:solidFill>
                  <a:srgbClr val="244061"/>
                </a:solidFill>
                <a:effectLst/>
                <a:latin typeface="Times New Roman" pitchFamily="18" charset="0"/>
                <a:ea typeface="Calibri" pitchFamily="34" charset="0"/>
                <a:cs typeface="Times New Roman" pitchFamily="18" charset="0"/>
              </a:rPr>
              <a:t>O</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571826370"/>
              </p:ext>
            </p:extLst>
          </p:nvPr>
        </p:nvGraphicFramePr>
        <p:xfrm>
          <a:off x="16498" y="1844824"/>
          <a:ext cx="8874108" cy="3558977"/>
        </p:xfrm>
        <a:graphic>
          <a:graphicData uri="http://schemas.openxmlformats.org/presentationml/2006/ole">
            <mc:AlternateContent xmlns:mc="http://schemas.openxmlformats.org/markup-compatibility/2006">
              <mc:Choice xmlns:v="urn:schemas-microsoft-com:vml" Requires="v">
                <p:oleObj spid="_x0000_s87052" name="CS ChemDraw Drawing" r:id="rId3" imgW="7174288" imgH="2832943" progId="ChemDraw.Document.6.0">
                  <p:embed/>
                </p:oleObj>
              </mc:Choice>
              <mc:Fallback>
                <p:oleObj name="CS ChemDraw Drawing" r:id="rId3" imgW="7174288" imgH="2832943" progId="ChemDraw.Document.6.0">
                  <p:embed/>
                  <p:pic>
                    <p:nvPicPr>
                      <p:cNvPr id="0" name="Object 1"/>
                      <p:cNvPicPr>
                        <a:picLocks noChangeAspect="1" noChangeArrowheads="1"/>
                      </p:cNvPicPr>
                      <p:nvPr/>
                    </p:nvPicPr>
                    <p:blipFill>
                      <a:blip r:embed="rId4"/>
                      <a:srcRect/>
                      <a:stretch>
                        <a:fillRect/>
                      </a:stretch>
                    </p:blipFill>
                    <p:spPr bwMode="auto">
                      <a:xfrm>
                        <a:off x="16498" y="1844824"/>
                        <a:ext cx="8874108" cy="3558977"/>
                      </a:xfrm>
                      <a:prstGeom prst="rect">
                        <a:avLst/>
                      </a:prstGeom>
                      <a:noFill/>
                    </p:spPr>
                  </p:pic>
                </p:oleObj>
              </mc:Fallback>
            </mc:AlternateContent>
          </a:graphicData>
        </a:graphic>
      </p:graphicFrame>
      <p:sp>
        <p:nvSpPr>
          <p:cNvPr id="4" name="Rectangle 3"/>
          <p:cNvSpPr>
            <a:spLocks noChangeArrowheads="1"/>
          </p:cNvSpPr>
          <p:nvPr/>
        </p:nvSpPr>
        <p:spPr bwMode="auto">
          <a:xfrm>
            <a:off x="0" y="1162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21024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1397</TotalTime>
  <Words>612</Words>
  <Application>Microsoft Office PowerPoint</Application>
  <PresentationFormat>عرض على الشاشة (3:4)‏</PresentationFormat>
  <Paragraphs>52</Paragraphs>
  <Slides>25</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25</vt:i4>
      </vt:variant>
    </vt:vector>
  </HeadingPairs>
  <TitlesOfParts>
    <vt:vector size="27"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113</cp:revision>
  <dcterms:created xsi:type="dcterms:W3CDTF">2014-10-12T05:31:15Z</dcterms:created>
  <dcterms:modified xsi:type="dcterms:W3CDTF">2018-11-26T17:00:08Z</dcterms:modified>
</cp:coreProperties>
</file>